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Print &amp; cut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263a0ad11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e263a0ad11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Print &amp; cut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e263a0ad11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e263a0ad11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Print &amp; cut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e263a0ad1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e263a0ad1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Print &amp; cut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e263a0ad1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e263a0ad1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Print &amp; cut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e263a0ad1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e263a0ad1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Print &amp; cut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e263a0ad11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e263a0ad11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Print &amp; cut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e263a0ad11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e263a0ad11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Key--move cards around to view complete answers!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11" Type="http://schemas.openxmlformats.org/officeDocument/2006/relationships/image" Target="../media/image10.png"/><Relationship Id="rId10" Type="http://schemas.openxmlformats.org/officeDocument/2006/relationships/image" Target="../media/image15.png"/><Relationship Id="rId9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12.png"/><Relationship Id="rId7" Type="http://schemas.openxmlformats.org/officeDocument/2006/relationships/image" Target="../media/image9.png"/><Relationship Id="rId8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17398" r="23401" t="0"/>
          <a:stretch/>
        </p:blipFill>
        <p:spPr>
          <a:xfrm>
            <a:off x="205500" y="307750"/>
            <a:ext cx="3119725" cy="26026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5" name="Google Shape;55;p13"/>
          <p:cNvSpPr/>
          <p:nvPr/>
        </p:nvSpPr>
        <p:spPr>
          <a:xfrm>
            <a:off x="1006275" y="1442050"/>
            <a:ext cx="1584600" cy="8544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0" l="17398" r="23401" t="0"/>
          <a:stretch/>
        </p:blipFill>
        <p:spPr>
          <a:xfrm>
            <a:off x="3634500" y="307750"/>
            <a:ext cx="3119725" cy="26026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7" name="Google Shape;57;p13"/>
          <p:cNvSpPr/>
          <p:nvPr/>
        </p:nvSpPr>
        <p:spPr>
          <a:xfrm>
            <a:off x="4435275" y="527650"/>
            <a:ext cx="1584600" cy="11052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 b="0" l="0" r="0" t="8147"/>
          <a:stretch/>
        </p:blipFill>
        <p:spPr>
          <a:xfrm>
            <a:off x="254302" y="133525"/>
            <a:ext cx="2988198" cy="260267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3" name="Google Shape;63;p14"/>
          <p:cNvSpPr/>
          <p:nvPr/>
        </p:nvSpPr>
        <p:spPr>
          <a:xfrm>
            <a:off x="2727500" y="438200"/>
            <a:ext cx="472800" cy="7053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b="0" l="0" r="0" t="8147"/>
          <a:stretch/>
        </p:blipFill>
        <p:spPr>
          <a:xfrm>
            <a:off x="3492802" y="125225"/>
            <a:ext cx="2988198" cy="260267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5" name="Google Shape;65;p14"/>
          <p:cNvSpPr/>
          <p:nvPr/>
        </p:nvSpPr>
        <p:spPr>
          <a:xfrm>
            <a:off x="5681175" y="438200"/>
            <a:ext cx="472800" cy="20160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b="0" l="0" r="0" t="8147"/>
          <a:stretch/>
        </p:blipFill>
        <p:spPr>
          <a:xfrm>
            <a:off x="265677" y="257950"/>
            <a:ext cx="2988198" cy="260267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1" name="Google Shape;71;p15"/>
          <p:cNvSpPr/>
          <p:nvPr/>
        </p:nvSpPr>
        <p:spPr>
          <a:xfrm>
            <a:off x="918975" y="2018725"/>
            <a:ext cx="2298000" cy="7053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 rotWithShape="1">
          <a:blip r:embed="rId3">
            <a:alphaModFix/>
          </a:blip>
          <a:srcRect b="0" l="0" r="0" t="8147"/>
          <a:stretch/>
        </p:blipFill>
        <p:spPr>
          <a:xfrm>
            <a:off x="3902377" y="257950"/>
            <a:ext cx="2988198" cy="260267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3" name="Google Shape;73;p15"/>
          <p:cNvSpPr/>
          <p:nvPr/>
        </p:nvSpPr>
        <p:spPr>
          <a:xfrm>
            <a:off x="3902375" y="2060200"/>
            <a:ext cx="932400" cy="7053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/>
        </p:nvSpPr>
        <p:spPr>
          <a:xfrm>
            <a:off x="255300" y="247425"/>
            <a:ext cx="1875000" cy="2555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boiler room, oil and heat (in the form of a small fire) are </a:t>
            </a:r>
            <a:r>
              <a:rPr b="1" lang="en"/>
              <a:t>combined</a:t>
            </a:r>
            <a:r>
              <a:rPr b="1" lang="en"/>
              <a:t> to create a large fire.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79" name="Google Shape;79;p16"/>
          <p:cNvSpPr txBox="1"/>
          <p:nvPr/>
        </p:nvSpPr>
        <p:spPr>
          <a:xfrm>
            <a:off x="2304400" y="255725"/>
            <a:ext cx="1783500" cy="2555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boiler room, fire heats the water so that it becomes steam.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80" name="Google Shape;80;p16"/>
          <p:cNvSpPr txBox="1"/>
          <p:nvPr/>
        </p:nvSpPr>
        <p:spPr>
          <a:xfrm>
            <a:off x="4306800" y="247425"/>
            <a:ext cx="1783500" cy="2555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engine room, steam is transferred to the valve. It creates high pressure, so that valve gets pushed down.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81" name="Google Shape;81;p16"/>
          <p:cNvSpPr txBox="1"/>
          <p:nvPr/>
        </p:nvSpPr>
        <p:spPr>
          <a:xfrm>
            <a:off x="6309200" y="247425"/>
            <a:ext cx="1783500" cy="2555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engine room, the valve gets pushed down so steam can enter the cylinder. As steam increases, it creates a high pressure, so the pistons get pushed down. </a:t>
            </a:r>
            <a:endParaRPr b="1"/>
          </a:p>
        </p:txBody>
      </p:sp>
      <p:sp>
        <p:nvSpPr>
          <p:cNvPr id="82" name="Google Shape;82;p16"/>
          <p:cNvSpPr txBox="1"/>
          <p:nvPr/>
        </p:nvSpPr>
        <p:spPr>
          <a:xfrm>
            <a:off x="4306800" y="3068875"/>
            <a:ext cx="1783500" cy="1908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engine room, when the pistons are pushed down, they spin the </a:t>
            </a:r>
            <a:r>
              <a:rPr b="1" lang="en"/>
              <a:t>crankshaft</a:t>
            </a:r>
            <a:r>
              <a:rPr b="1" lang="en"/>
              <a:t>.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83" name="Google Shape;83;p16"/>
          <p:cNvSpPr txBox="1"/>
          <p:nvPr/>
        </p:nvSpPr>
        <p:spPr>
          <a:xfrm>
            <a:off x="6309200" y="3068875"/>
            <a:ext cx="1783500" cy="1908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</a:t>
            </a:r>
            <a:r>
              <a:rPr b="1" lang="en"/>
              <a:t>hen the crankshaft spins, the propellor on the side of the boat spins. The propeller pushes water so that the boat can move. 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/>
        </p:nvSpPr>
        <p:spPr>
          <a:xfrm>
            <a:off x="222100" y="214225"/>
            <a:ext cx="2223300" cy="831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Chemical Energy + Heat→ Heat Energy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89" name="Google Shape;89;p17"/>
          <p:cNvSpPr txBox="1"/>
          <p:nvPr/>
        </p:nvSpPr>
        <p:spPr>
          <a:xfrm>
            <a:off x="2622713" y="214225"/>
            <a:ext cx="2223300" cy="615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Heat Energy</a:t>
            </a:r>
            <a:r>
              <a:rPr b="1" lang="en"/>
              <a:t> + Water→ Mechanical Energy</a:t>
            </a:r>
            <a:endParaRPr b="1"/>
          </a:p>
        </p:txBody>
      </p:sp>
      <p:sp>
        <p:nvSpPr>
          <p:cNvPr id="90" name="Google Shape;90;p17"/>
          <p:cNvSpPr txBox="1"/>
          <p:nvPr/>
        </p:nvSpPr>
        <p:spPr>
          <a:xfrm>
            <a:off x="5023325" y="214225"/>
            <a:ext cx="2223300" cy="831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Mechanical</a:t>
            </a:r>
            <a:r>
              <a:rPr b="1" lang="en"/>
              <a:t> energy </a:t>
            </a:r>
            <a:r>
              <a:rPr b="1" lang="en"/>
              <a:t>+ Pressure→ Mechanical Energy</a:t>
            </a:r>
            <a:endParaRPr b="1"/>
          </a:p>
        </p:txBody>
      </p:sp>
      <p:sp>
        <p:nvSpPr>
          <p:cNvPr id="91" name="Google Shape;91;p17"/>
          <p:cNvSpPr txBox="1"/>
          <p:nvPr/>
        </p:nvSpPr>
        <p:spPr>
          <a:xfrm>
            <a:off x="222100" y="1279200"/>
            <a:ext cx="2223300" cy="831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Mechanical</a:t>
            </a:r>
            <a:r>
              <a:rPr b="1" lang="en"/>
              <a:t> energy + Pressure→ </a:t>
            </a:r>
            <a:r>
              <a:rPr b="1" lang="en">
                <a:solidFill>
                  <a:schemeClr val="dk1"/>
                </a:solidFill>
              </a:rPr>
              <a:t>Mechanical </a:t>
            </a:r>
            <a:r>
              <a:rPr b="1" lang="en"/>
              <a:t>Energy</a:t>
            </a:r>
            <a:endParaRPr b="1"/>
          </a:p>
        </p:txBody>
      </p:sp>
      <p:sp>
        <p:nvSpPr>
          <p:cNvPr id="92" name="Google Shape;92;p17"/>
          <p:cNvSpPr txBox="1"/>
          <p:nvPr/>
        </p:nvSpPr>
        <p:spPr>
          <a:xfrm>
            <a:off x="2627950" y="1292725"/>
            <a:ext cx="2223300" cy="400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Mechanical</a:t>
            </a:r>
            <a:r>
              <a:rPr b="1" lang="en"/>
              <a:t> Energy</a:t>
            </a:r>
            <a:endParaRPr b="1"/>
          </a:p>
        </p:txBody>
      </p:sp>
      <p:sp>
        <p:nvSpPr>
          <p:cNvPr id="93" name="Google Shape;93;p17"/>
          <p:cNvSpPr txBox="1"/>
          <p:nvPr/>
        </p:nvSpPr>
        <p:spPr>
          <a:xfrm>
            <a:off x="5023325" y="1294275"/>
            <a:ext cx="2223300" cy="400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Mechanical</a:t>
            </a:r>
            <a:r>
              <a:rPr b="1" lang="en"/>
              <a:t> Energy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/>
          <p:nvPr/>
        </p:nvSpPr>
        <p:spPr>
          <a:xfrm>
            <a:off x="114275" y="720300"/>
            <a:ext cx="3069600" cy="3741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8"/>
          <p:cNvSpPr/>
          <p:nvPr/>
        </p:nvSpPr>
        <p:spPr>
          <a:xfrm>
            <a:off x="3543275" y="720300"/>
            <a:ext cx="3069600" cy="3741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8"/>
          <p:cNvPicPr preferRelativeResize="0"/>
          <p:nvPr/>
        </p:nvPicPr>
        <p:blipFill rotWithShape="1">
          <a:blip r:embed="rId3">
            <a:alphaModFix/>
          </a:blip>
          <a:srcRect b="0" l="0" r="0" t="9812"/>
          <a:stretch/>
        </p:blipFill>
        <p:spPr>
          <a:xfrm>
            <a:off x="1728625" y="770050"/>
            <a:ext cx="1347325" cy="20932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1" name="Google Shape;101;p18"/>
          <p:cNvPicPr preferRelativeResize="0"/>
          <p:nvPr/>
        </p:nvPicPr>
        <p:blipFill rotWithShape="1">
          <a:blip r:embed="rId4">
            <a:alphaModFix/>
          </a:blip>
          <a:srcRect b="0" l="0" r="0" t="10249"/>
          <a:stretch/>
        </p:blipFill>
        <p:spPr>
          <a:xfrm>
            <a:off x="5096775" y="770050"/>
            <a:ext cx="1438575" cy="1703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2" name="Google Shape;102;p18"/>
          <p:cNvPicPr preferRelativeResize="0"/>
          <p:nvPr/>
        </p:nvPicPr>
        <p:blipFill rotWithShape="1">
          <a:blip r:embed="rId5">
            <a:alphaModFix/>
          </a:blip>
          <a:srcRect b="0" l="0" r="0" t="8298"/>
          <a:stretch/>
        </p:blipFill>
        <p:spPr>
          <a:xfrm>
            <a:off x="205725" y="2893825"/>
            <a:ext cx="1581875" cy="13755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p18"/>
          <p:cNvCxnSpPr/>
          <p:nvPr/>
        </p:nvCxnSpPr>
        <p:spPr>
          <a:xfrm flipH="1">
            <a:off x="1192700" y="2022750"/>
            <a:ext cx="696900" cy="1169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04" name="Google Shape;104;p18"/>
          <p:cNvPicPr preferRelativeResize="0"/>
          <p:nvPr/>
        </p:nvPicPr>
        <p:blipFill rotWithShape="1">
          <a:blip r:embed="rId5">
            <a:alphaModFix/>
          </a:blip>
          <a:srcRect b="0" l="0" r="0" t="8298"/>
          <a:stretch/>
        </p:blipFill>
        <p:spPr>
          <a:xfrm>
            <a:off x="3634725" y="2893825"/>
            <a:ext cx="1581875" cy="13755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Google Shape;105;p18"/>
          <p:cNvCxnSpPr/>
          <p:nvPr/>
        </p:nvCxnSpPr>
        <p:spPr>
          <a:xfrm flipH="1">
            <a:off x="4809825" y="1666025"/>
            <a:ext cx="1335600" cy="1534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6" name="Google Shape;106;p18"/>
          <p:cNvSpPr/>
          <p:nvPr/>
        </p:nvSpPr>
        <p:spPr>
          <a:xfrm>
            <a:off x="2121900" y="1309300"/>
            <a:ext cx="107700" cy="3567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/>
          <p:nvPr/>
        </p:nvSpPr>
        <p:spPr>
          <a:xfrm>
            <a:off x="6008100" y="1175025"/>
            <a:ext cx="107700" cy="2625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/>
          <p:nvPr/>
        </p:nvSpPr>
        <p:spPr>
          <a:xfrm>
            <a:off x="1894450" y="952575"/>
            <a:ext cx="1816800" cy="11622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19"/>
          <p:cNvPicPr preferRelativeResize="0"/>
          <p:nvPr/>
        </p:nvPicPr>
        <p:blipFill rotWithShape="1">
          <a:blip r:embed="rId3">
            <a:alphaModFix/>
          </a:blip>
          <a:srcRect b="0" l="17823" r="24252" t="0"/>
          <a:stretch/>
        </p:blipFill>
        <p:spPr>
          <a:xfrm>
            <a:off x="863675" y="2647950"/>
            <a:ext cx="2115475" cy="18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/>
          <p:nvPr/>
        </p:nvSpPr>
        <p:spPr>
          <a:xfrm>
            <a:off x="723475" y="779875"/>
            <a:ext cx="3069600" cy="3741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5" name="Google Shape;115;p19"/>
          <p:cNvCxnSpPr/>
          <p:nvPr/>
        </p:nvCxnSpPr>
        <p:spPr>
          <a:xfrm flipH="1">
            <a:off x="1823200" y="2080825"/>
            <a:ext cx="456300" cy="14019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6" name="Google Shape;116;p19"/>
          <p:cNvSpPr/>
          <p:nvPr/>
        </p:nvSpPr>
        <p:spPr>
          <a:xfrm>
            <a:off x="2453725" y="16743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9"/>
          <p:cNvSpPr/>
          <p:nvPr/>
        </p:nvSpPr>
        <p:spPr>
          <a:xfrm>
            <a:off x="2606125" y="1826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9"/>
          <p:cNvSpPr/>
          <p:nvPr/>
        </p:nvSpPr>
        <p:spPr>
          <a:xfrm>
            <a:off x="2758525" y="19791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2910925" y="1826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9"/>
          <p:cNvSpPr/>
          <p:nvPr/>
        </p:nvSpPr>
        <p:spPr>
          <a:xfrm>
            <a:off x="3139525" y="19791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9"/>
          <p:cNvSpPr/>
          <p:nvPr/>
        </p:nvSpPr>
        <p:spPr>
          <a:xfrm>
            <a:off x="3215725" y="988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9"/>
          <p:cNvSpPr/>
          <p:nvPr/>
        </p:nvSpPr>
        <p:spPr>
          <a:xfrm>
            <a:off x="3368125" y="12171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9"/>
          <p:cNvSpPr/>
          <p:nvPr/>
        </p:nvSpPr>
        <p:spPr>
          <a:xfrm>
            <a:off x="1996525" y="1369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9"/>
          <p:cNvSpPr/>
          <p:nvPr/>
        </p:nvSpPr>
        <p:spPr>
          <a:xfrm>
            <a:off x="3444325" y="1064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9"/>
          <p:cNvSpPr/>
          <p:nvPr/>
        </p:nvSpPr>
        <p:spPr>
          <a:xfrm>
            <a:off x="3520525" y="1369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9"/>
          <p:cNvSpPr/>
          <p:nvPr/>
        </p:nvSpPr>
        <p:spPr>
          <a:xfrm>
            <a:off x="2301325" y="11409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9"/>
          <p:cNvSpPr/>
          <p:nvPr/>
        </p:nvSpPr>
        <p:spPr>
          <a:xfrm>
            <a:off x="2606125" y="11409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2377525" y="12933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9"/>
          <p:cNvSpPr/>
          <p:nvPr/>
        </p:nvSpPr>
        <p:spPr>
          <a:xfrm>
            <a:off x="3139525" y="12171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9"/>
          <p:cNvSpPr/>
          <p:nvPr/>
        </p:nvSpPr>
        <p:spPr>
          <a:xfrm>
            <a:off x="2910925" y="1369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9"/>
          <p:cNvSpPr/>
          <p:nvPr/>
        </p:nvSpPr>
        <p:spPr>
          <a:xfrm>
            <a:off x="1996525" y="1064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9"/>
          <p:cNvSpPr/>
          <p:nvPr/>
        </p:nvSpPr>
        <p:spPr>
          <a:xfrm>
            <a:off x="2910925" y="1064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9"/>
          <p:cNvSpPr/>
          <p:nvPr/>
        </p:nvSpPr>
        <p:spPr>
          <a:xfrm>
            <a:off x="3139525" y="15981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9"/>
          <p:cNvSpPr/>
          <p:nvPr/>
        </p:nvSpPr>
        <p:spPr>
          <a:xfrm>
            <a:off x="3291925" y="1750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9"/>
          <p:cNvSpPr/>
          <p:nvPr/>
        </p:nvSpPr>
        <p:spPr>
          <a:xfrm>
            <a:off x="3444325" y="19029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1996525" y="1826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9"/>
          <p:cNvSpPr/>
          <p:nvPr/>
        </p:nvSpPr>
        <p:spPr>
          <a:xfrm>
            <a:off x="2148925" y="19791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9"/>
          <p:cNvSpPr/>
          <p:nvPr/>
        </p:nvSpPr>
        <p:spPr>
          <a:xfrm>
            <a:off x="2225125" y="15981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9"/>
          <p:cNvSpPr/>
          <p:nvPr/>
        </p:nvSpPr>
        <p:spPr>
          <a:xfrm rot="-5072843">
            <a:off x="3342087" y="20576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9"/>
          <p:cNvSpPr/>
          <p:nvPr/>
        </p:nvSpPr>
        <p:spPr>
          <a:xfrm rot="-5072843">
            <a:off x="3515892" y="184491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9"/>
          <p:cNvSpPr/>
          <p:nvPr/>
        </p:nvSpPr>
        <p:spPr>
          <a:xfrm rot="-5072843">
            <a:off x="3136680" y="1808049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9"/>
          <p:cNvSpPr/>
          <p:nvPr/>
        </p:nvSpPr>
        <p:spPr>
          <a:xfrm rot="-5072843">
            <a:off x="3303112" y="1671111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9"/>
          <p:cNvSpPr/>
          <p:nvPr/>
        </p:nvSpPr>
        <p:spPr>
          <a:xfrm rot="-5072843">
            <a:off x="3469544" y="1534173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9"/>
          <p:cNvSpPr/>
          <p:nvPr/>
        </p:nvSpPr>
        <p:spPr>
          <a:xfrm rot="-5072843">
            <a:off x="2808687" y="20576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9"/>
          <p:cNvSpPr/>
          <p:nvPr/>
        </p:nvSpPr>
        <p:spPr>
          <a:xfrm rot="-5072843">
            <a:off x="2982492" y="184491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9"/>
          <p:cNvSpPr/>
          <p:nvPr/>
        </p:nvSpPr>
        <p:spPr>
          <a:xfrm rot="-5072843">
            <a:off x="2603280" y="1808049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9"/>
          <p:cNvSpPr/>
          <p:nvPr/>
        </p:nvSpPr>
        <p:spPr>
          <a:xfrm rot="-5072843">
            <a:off x="2769712" y="1671111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9"/>
          <p:cNvSpPr/>
          <p:nvPr/>
        </p:nvSpPr>
        <p:spPr>
          <a:xfrm rot="-5072843">
            <a:off x="2936144" y="1534173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9"/>
          <p:cNvSpPr/>
          <p:nvPr/>
        </p:nvSpPr>
        <p:spPr>
          <a:xfrm rot="-5072843">
            <a:off x="2275287" y="20576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9"/>
          <p:cNvSpPr/>
          <p:nvPr/>
        </p:nvSpPr>
        <p:spPr>
          <a:xfrm rot="-5072843">
            <a:off x="2449092" y="184491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9"/>
          <p:cNvSpPr/>
          <p:nvPr/>
        </p:nvSpPr>
        <p:spPr>
          <a:xfrm rot="-5072843">
            <a:off x="2069880" y="1808049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9"/>
          <p:cNvSpPr/>
          <p:nvPr/>
        </p:nvSpPr>
        <p:spPr>
          <a:xfrm rot="-5072843">
            <a:off x="2236312" y="1671111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9"/>
          <p:cNvSpPr/>
          <p:nvPr/>
        </p:nvSpPr>
        <p:spPr>
          <a:xfrm rot="-5072843">
            <a:off x="2402744" y="1534173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9"/>
          <p:cNvSpPr/>
          <p:nvPr/>
        </p:nvSpPr>
        <p:spPr>
          <a:xfrm>
            <a:off x="2682325" y="16743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9"/>
          <p:cNvSpPr/>
          <p:nvPr/>
        </p:nvSpPr>
        <p:spPr>
          <a:xfrm>
            <a:off x="2834725" y="1826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9"/>
          <p:cNvSpPr/>
          <p:nvPr/>
        </p:nvSpPr>
        <p:spPr>
          <a:xfrm>
            <a:off x="2987125" y="16743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9"/>
          <p:cNvSpPr/>
          <p:nvPr/>
        </p:nvSpPr>
        <p:spPr>
          <a:xfrm>
            <a:off x="3215725" y="1826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9"/>
          <p:cNvSpPr/>
          <p:nvPr/>
        </p:nvSpPr>
        <p:spPr>
          <a:xfrm>
            <a:off x="3368125" y="15981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9"/>
          <p:cNvSpPr/>
          <p:nvPr/>
        </p:nvSpPr>
        <p:spPr>
          <a:xfrm>
            <a:off x="3520525" y="1750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9"/>
          <p:cNvSpPr/>
          <p:nvPr/>
        </p:nvSpPr>
        <p:spPr>
          <a:xfrm rot="-5072843">
            <a:off x="3418287" y="19052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9"/>
          <p:cNvSpPr/>
          <p:nvPr/>
        </p:nvSpPr>
        <p:spPr>
          <a:xfrm rot="-5072843">
            <a:off x="3592092" y="169251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9"/>
          <p:cNvSpPr/>
          <p:nvPr/>
        </p:nvSpPr>
        <p:spPr>
          <a:xfrm rot="-5072843">
            <a:off x="3212880" y="1655649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9"/>
          <p:cNvSpPr/>
          <p:nvPr/>
        </p:nvSpPr>
        <p:spPr>
          <a:xfrm rot="-5072843">
            <a:off x="2884887" y="19052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"/>
          <p:cNvSpPr/>
          <p:nvPr/>
        </p:nvSpPr>
        <p:spPr>
          <a:xfrm rot="-5072843">
            <a:off x="3058692" y="169251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9"/>
          <p:cNvSpPr/>
          <p:nvPr/>
        </p:nvSpPr>
        <p:spPr>
          <a:xfrm rot="-5072843">
            <a:off x="2679480" y="1655649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2072725" y="1750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9"/>
          <p:cNvSpPr/>
          <p:nvPr/>
        </p:nvSpPr>
        <p:spPr>
          <a:xfrm>
            <a:off x="2225125" y="19029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9"/>
          <p:cNvSpPr/>
          <p:nvPr/>
        </p:nvSpPr>
        <p:spPr>
          <a:xfrm>
            <a:off x="2377525" y="1750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9"/>
          <p:cNvSpPr/>
          <p:nvPr/>
        </p:nvSpPr>
        <p:spPr>
          <a:xfrm>
            <a:off x="2606125" y="19029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9"/>
          <p:cNvSpPr/>
          <p:nvPr/>
        </p:nvSpPr>
        <p:spPr>
          <a:xfrm>
            <a:off x="2758525" y="16743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9"/>
          <p:cNvSpPr/>
          <p:nvPr/>
        </p:nvSpPr>
        <p:spPr>
          <a:xfrm>
            <a:off x="2910925" y="1826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9"/>
          <p:cNvSpPr/>
          <p:nvPr/>
        </p:nvSpPr>
        <p:spPr>
          <a:xfrm rot="-5072843">
            <a:off x="2808687" y="19814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9"/>
          <p:cNvSpPr/>
          <p:nvPr/>
        </p:nvSpPr>
        <p:spPr>
          <a:xfrm rot="-5072843">
            <a:off x="2982492" y="176871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9"/>
          <p:cNvSpPr/>
          <p:nvPr/>
        </p:nvSpPr>
        <p:spPr>
          <a:xfrm rot="-5072843">
            <a:off x="2603280" y="1731849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9"/>
          <p:cNvSpPr/>
          <p:nvPr/>
        </p:nvSpPr>
        <p:spPr>
          <a:xfrm rot="-5072843">
            <a:off x="2275287" y="19814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9"/>
          <p:cNvSpPr/>
          <p:nvPr/>
        </p:nvSpPr>
        <p:spPr>
          <a:xfrm rot="-5072843">
            <a:off x="2449092" y="176871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9"/>
          <p:cNvSpPr/>
          <p:nvPr/>
        </p:nvSpPr>
        <p:spPr>
          <a:xfrm rot="-5072843">
            <a:off x="2069880" y="1731849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/>
          <p:nvPr/>
        </p:nvSpPr>
        <p:spPr>
          <a:xfrm>
            <a:off x="1920325" y="1750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9"/>
          <p:cNvSpPr/>
          <p:nvPr/>
        </p:nvSpPr>
        <p:spPr>
          <a:xfrm>
            <a:off x="2072725" y="19029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9"/>
          <p:cNvSpPr/>
          <p:nvPr/>
        </p:nvSpPr>
        <p:spPr>
          <a:xfrm>
            <a:off x="2225125" y="1750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2453725" y="19029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2606125" y="16743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9"/>
          <p:cNvSpPr/>
          <p:nvPr/>
        </p:nvSpPr>
        <p:spPr>
          <a:xfrm>
            <a:off x="2758525" y="18267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9"/>
          <p:cNvSpPr/>
          <p:nvPr/>
        </p:nvSpPr>
        <p:spPr>
          <a:xfrm rot="-5072843">
            <a:off x="2656287" y="19814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9"/>
          <p:cNvSpPr/>
          <p:nvPr/>
        </p:nvSpPr>
        <p:spPr>
          <a:xfrm rot="-5072843">
            <a:off x="2830092" y="176871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9"/>
          <p:cNvSpPr/>
          <p:nvPr/>
        </p:nvSpPr>
        <p:spPr>
          <a:xfrm rot="-5072843">
            <a:off x="2450880" y="1731849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9"/>
          <p:cNvSpPr/>
          <p:nvPr/>
        </p:nvSpPr>
        <p:spPr>
          <a:xfrm rot="-5072843">
            <a:off x="2122887" y="19814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9"/>
          <p:cNvSpPr/>
          <p:nvPr/>
        </p:nvSpPr>
        <p:spPr>
          <a:xfrm rot="-5072843">
            <a:off x="2296692" y="176871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9"/>
          <p:cNvSpPr/>
          <p:nvPr/>
        </p:nvSpPr>
        <p:spPr>
          <a:xfrm rot="-5072843">
            <a:off x="1917480" y="1731849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9"/>
          <p:cNvSpPr/>
          <p:nvPr/>
        </p:nvSpPr>
        <p:spPr>
          <a:xfrm rot="10800000">
            <a:off x="3589247" y="19844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9"/>
          <p:cNvSpPr/>
          <p:nvPr/>
        </p:nvSpPr>
        <p:spPr>
          <a:xfrm rot="10800000">
            <a:off x="3436847" y="18320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9"/>
          <p:cNvSpPr/>
          <p:nvPr/>
        </p:nvSpPr>
        <p:spPr>
          <a:xfrm rot="10800000">
            <a:off x="3284447" y="19844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9"/>
          <p:cNvSpPr/>
          <p:nvPr/>
        </p:nvSpPr>
        <p:spPr>
          <a:xfrm rot="10800000">
            <a:off x="3055847" y="18320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9"/>
          <p:cNvSpPr/>
          <p:nvPr/>
        </p:nvSpPr>
        <p:spPr>
          <a:xfrm rot="10800000">
            <a:off x="2903447" y="20606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9"/>
          <p:cNvSpPr/>
          <p:nvPr/>
        </p:nvSpPr>
        <p:spPr>
          <a:xfrm rot="10800000">
            <a:off x="2751047" y="19082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9"/>
          <p:cNvSpPr/>
          <p:nvPr/>
        </p:nvSpPr>
        <p:spPr>
          <a:xfrm rot="5727157">
            <a:off x="2853285" y="1753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9"/>
          <p:cNvSpPr/>
          <p:nvPr/>
        </p:nvSpPr>
        <p:spPr>
          <a:xfrm rot="5727157">
            <a:off x="2679480" y="196630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9"/>
          <p:cNvSpPr/>
          <p:nvPr/>
        </p:nvSpPr>
        <p:spPr>
          <a:xfrm rot="5727157">
            <a:off x="3058692" y="2003173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9"/>
          <p:cNvSpPr/>
          <p:nvPr/>
        </p:nvSpPr>
        <p:spPr>
          <a:xfrm rot="5727157">
            <a:off x="3386685" y="17535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9"/>
          <p:cNvSpPr/>
          <p:nvPr/>
        </p:nvSpPr>
        <p:spPr>
          <a:xfrm rot="5727157">
            <a:off x="3212880" y="196630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9"/>
          <p:cNvSpPr/>
          <p:nvPr/>
        </p:nvSpPr>
        <p:spPr>
          <a:xfrm rot="5727157">
            <a:off x="3592092" y="2003173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9"/>
          <p:cNvSpPr/>
          <p:nvPr/>
        </p:nvSpPr>
        <p:spPr>
          <a:xfrm>
            <a:off x="2225125" y="19791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9"/>
          <p:cNvSpPr/>
          <p:nvPr/>
        </p:nvSpPr>
        <p:spPr>
          <a:xfrm>
            <a:off x="2529925" y="190292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9"/>
          <p:cNvSpPr/>
          <p:nvPr/>
        </p:nvSpPr>
        <p:spPr>
          <a:xfrm rot="-5072843">
            <a:off x="2427687" y="20576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9"/>
          <p:cNvSpPr/>
          <p:nvPr/>
        </p:nvSpPr>
        <p:spPr>
          <a:xfrm rot="-5072843">
            <a:off x="1894287" y="20576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9"/>
          <p:cNvSpPr/>
          <p:nvPr/>
        </p:nvSpPr>
        <p:spPr>
          <a:xfrm rot="-5072843">
            <a:off x="2503887" y="19052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9"/>
          <p:cNvSpPr/>
          <p:nvPr/>
        </p:nvSpPr>
        <p:spPr>
          <a:xfrm rot="-5072843">
            <a:off x="1970487" y="19052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9"/>
          <p:cNvSpPr/>
          <p:nvPr/>
        </p:nvSpPr>
        <p:spPr>
          <a:xfrm rot="-5072843">
            <a:off x="1894287" y="19814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9"/>
          <p:cNvSpPr/>
          <p:nvPr/>
        </p:nvSpPr>
        <p:spPr>
          <a:xfrm rot="10800000">
            <a:off x="2674847" y="19844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9"/>
          <p:cNvSpPr/>
          <p:nvPr/>
        </p:nvSpPr>
        <p:spPr>
          <a:xfrm rot="10800000">
            <a:off x="2370047" y="19844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9"/>
          <p:cNvSpPr/>
          <p:nvPr/>
        </p:nvSpPr>
        <p:spPr>
          <a:xfrm rot="10800000">
            <a:off x="1989047" y="2060697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9"/>
          <p:cNvSpPr/>
          <p:nvPr/>
        </p:nvSpPr>
        <p:spPr>
          <a:xfrm rot="5727157">
            <a:off x="2144292" y="2003173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9"/>
          <p:cNvSpPr/>
          <p:nvPr/>
        </p:nvSpPr>
        <p:spPr>
          <a:xfrm rot="5727157">
            <a:off x="2298480" y="1966305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9"/>
          <p:cNvSpPr/>
          <p:nvPr/>
        </p:nvSpPr>
        <p:spPr>
          <a:xfrm rot="5727157">
            <a:off x="2677692" y="2003173"/>
            <a:ext cx="66300" cy="663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9"/>
          <p:cNvSpPr txBox="1"/>
          <p:nvPr/>
        </p:nvSpPr>
        <p:spPr>
          <a:xfrm>
            <a:off x="2695863" y="2101138"/>
            <a:ext cx="313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🔥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216" name="Google Shape;216;p19"/>
          <p:cNvSpPr txBox="1"/>
          <p:nvPr/>
        </p:nvSpPr>
        <p:spPr>
          <a:xfrm>
            <a:off x="2848263" y="2101138"/>
            <a:ext cx="313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🔥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217" name="Google Shape;217;p19"/>
          <p:cNvSpPr txBox="1"/>
          <p:nvPr/>
        </p:nvSpPr>
        <p:spPr>
          <a:xfrm>
            <a:off x="2543463" y="2101138"/>
            <a:ext cx="313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🔥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218" name="Google Shape;218;p19"/>
          <p:cNvSpPr/>
          <p:nvPr/>
        </p:nvSpPr>
        <p:spPr>
          <a:xfrm rot="8674977">
            <a:off x="2122947" y="1182898"/>
            <a:ext cx="66261" cy="134685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9"/>
          <p:cNvSpPr/>
          <p:nvPr/>
        </p:nvSpPr>
        <p:spPr>
          <a:xfrm rot="-7923860">
            <a:off x="2266965" y="1354369"/>
            <a:ext cx="66272" cy="11196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9"/>
          <p:cNvSpPr/>
          <p:nvPr/>
        </p:nvSpPr>
        <p:spPr>
          <a:xfrm rot="8674977">
            <a:off x="3265947" y="1335298"/>
            <a:ext cx="66261" cy="134685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9"/>
          <p:cNvSpPr/>
          <p:nvPr/>
        </p:nvSpPr>
        <p:spPr>
          <a:xfrm rot="-8100000">
            <a:off x="2732555" y="1259278"/>
            <a:ext cx="66185" cy="13449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9"/>
          <p:cNvSpPr/>
          <p:nvPr/>
        </p:nvSpPr>
        <p:spPr>
          <a:xfrm rot="-8100000">
            <a:off x="3113555" y="1106878"/>
            <a:ext cx="66185" cy="13449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9"/>
          <p:cNvSpPr/>
          <p:nvPr/>
        </p:nvSpPr>
        <p:spPr>
          <a:xfrm rot="8254154">
            <a:off x="3037351" y="1411515"/>
            <a:ext cx="66252" cy="13462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 txBox="1"/>
          <p:nvPr/>
        </p:nvSpPr>
        <p:spPr>
          <a:xfrm>
            <a:off x="255300" y="247425"/>
            <a:ext cx="1875000" cy="2555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boiler room, oil and heat (in the form of a small fire) are combined to create a large fire.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29" name="Google Shape;229;p20"/>
          <p:cNvSpPr txBox="1"/>
          <p:nvPr/>
        </p:nvSpPr>
        <p:spPr>
          <a:xfrm>
            <a:off x="2304400" y="255725"/>
            <a:ext cx="1783500" cy="2555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boiler room, fire heats the water so that it becomes steam.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30" name="Google Shape;230;p20"/>
          <p:cNvSpPr txBox="1"/>
          <p:nvPr/>
        </p:nvSpPr>
        <p:spPr>
          <a:xfrm>
            <a:off x="4306800" y="247425"/>
            <a:ext cx="1783500" cy="2555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engine room, steam is transferred to the valve. It creates high pressure, so that valve gets pushed down.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31" name="Google Shape;231;p20"/>
          <p:cNvSpPr txBox="1"/>
          <p:nvPr/>
        </p:nvSpPr>
        <p:spPr>
          <a:xfrm>
            <a:off x="6309200" y="247425"/>
            <a:ext cx="1783500" cy="2555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engine room, the valve gets pushed down so steam can enter the cylinder. As steam increases, it creates a high pressure, so the pistons get pushed down. </a:t>
            </a:r>
            <a:endParaRPr b="1"/>
          </a:p>
        </p:txBody>
      </p:sp>
      <p:sp>
        <p:nvSpPr>
          <p:cNvPr id="232" name="Google Shape;232;p20"/>
          <p:cNvSpPr txBox="1"/>
          <p:nvPr/>
        </p:nvSpPr>
        <p:spPr>
          <a:xfrm>
            <a:off x="4306800" y="3068875"/>
            <a:ext cx="1783500" cy="1908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 the engine room, when the pistons are pushed down, they spin the crankshaft.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33" name="Google Shape;233;p20"/>
          <p:cNvSpPr txBox="1"/>
          <p:nvPr/>
        </p:nvSpPr>
        <p:spPr>
          <a:xfrm>
            <a:off x="6309200" y="3068875"/>
            <a:ext cx="1783500" cy="1908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When the crankshaft spins, the propellor on the side of the boat spins. The propeller pushes water so that the boat can move. </a:t>
            </a:r>
            <a:endParaRPr b="1"/>
          </a:p>
        </p:txBody>
      </p:sp>
      <p:sp>
        <p:nvSpPr>
          <p:cNvPr id="234" name="Google Shape;234;p20"/>
          <p:cNvSpPr txBox="1"/>
          <p:nvPr/>
        </p:nvSpPr>
        <p:spPr>
          <a:xfrm>
            <a:off x="-41475" y="2156100"/>
            <a:ext cx="2223300" cy="8313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Chemical Energy + Heat→ Heat Energy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35" name="Google Shape;235;p20"/>
          <p:cNvSpPr txBox="1"/>
          <p:nvPr/>
        </p:nvSpPr>
        <p:spPr>
          <a:xfrm>
            <a:off x="2153375" y="247425"/>
            <a:ext cx="2223300" cy="6156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Heat </a:t>
            </a:r>
            <a:r>
              <a:rPr b="1" lang="en"/>
              <a:t>Energy + Water→ Mechanical Energy</a:t>
            </a:r>
            <a:endParaRPr b="1"/>
          </a:p>
        </p:txBody>
      </p:sp>
      <p:sp>
        <p:nvSpPr>
          <p:cNvPr id="236" name="Google Shape;236;p20"/>
          <p:cNvSpPr txBox="1"/>
          <p:nvPr/>
        </p:nvSpPr>
        <p:spPr>
          <a:xfrm>
            <a:off x="4262000" y="911300"/>
            <a:ext cx="2223300" cy="8313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Mechanical</a:t>
            </a:r>
            <a:r>
              <a:rPr b="1" lang="en"/>
              <a:t> energy + Pressure→ Kinetic Energy</a:t>
            </a:r>
            <a:endParaRPr b="1"/>
          </a:p>
        </p:txBody>
      </p:sp>
      <p:sp>
        <p:nvSpPr>
          <p:cNvPr id="237" name="Google Shape;237;p20"/>
          <p:cNvSpPr txBox="1"/>
          <p:nvPr/>
        </p:nvSpPr>
        <p:spPr>
          <a:xfrm>
            <a:off x="6737025" y="1871825"/>
            <a:ext cx="2223300" cy="8313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Mechanical</a:t>
            </a:r>
            <a:r>
              <a:rPr b="1" lang="en"/>
              <a:t> energy + Pressure→ </a:t>
            </a:r>
            <a:r>
              <a:rPr b="1" lang="en"/>
              <a:t>Mechanical</a:t>
            </a:r>
            <a:r>
              <a:rPr b="1" lang="en"/>
              <a:t> Energy</a:t>
            </a:r>
            <a:endParaRPr b="1"/>
          </a:p>
        </p:txBody>
      </p:sp>
      <p:sp>
        <p:nvSpPr>
          <p:cNvPr id="238" name="Google Shape;238;p20"/>
          <p:cNvSpPr txBox="1"/>
          <p:nvPr/>
        </p:nvSpPr>
        <p:spPr>
          <a:xfrm>
            <a:off x="3790900" y="3399925"/>
            <a:ext cx="2223300" cy="4002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Mechanical </a:t>
            </a:r>
            <a:r>
              <a:rPr b="1" lang="en"/>
              <a:t>Energy</a:t>
            </a:r>
            <a:endParaRPr b="1"/>
          </a:p>
        </p:txBody>
      </p:sp>
      <p:sp>
        <p:nvSpPr>
          <p:cNvPr id="239" name="Google Shape;239;p20"/>
          <p:cNvSpPr txBox="1"/>
          <p:nvPr/>
        </p:nvSpPr>
        <p:spPr>
          <a:xfrm>
            <a:off x="6629675" y="3177000"/>
            <a:ext cx="2223300" cy="4002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Mechanical</a:t>
            </a:r>
            <a:r>
              <a:rPr b="1" lang="en"/>
              <a:t> Energy</a:t>
            </a:r>
            <a:endParaRPr b="1"/>
          </a:p>
        </p:txBody>
      </p:sp>
      <p:pic>
        <p:nvPicPr>
          <p:cNvPr id="240" name="Google Shape;24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6500" y="845100"/>
            <a:ext cx="1397075" cy="16811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41" name="Google Shape;24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5400" y="255732"/>
            <a:ext cx="1397075" cy="1699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85300" y="1420712"/>
            <a:ext cx="1213639" cy="147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72443" y="3999225"/>
            <a:ext cx="1327800" cy="115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13925" y="3664565"/>
            <a:ext cx="1397075" cy="121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13925" y="255725"/>
            <a:ext cx="1540000" cy="133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86393" y="1420688"/>
            <a:ext cx="1327800" cy="115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432895" y="1629744"/>
            <a:ext cx="1664300" cy="1389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74944" y="1966513"/>
            <a:ext cx="1443992" cy="121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